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media/image7.jpeg" ContentType="image/jpeg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Futura"/>
          <a:ea typeface="Futura"/>
          <a:cs typeface="Futura"/>
        </a:font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4DAE0"/>
          </a:solidFill>
        </a:fill>
      </a:tcStyle>
    </a:wholeTbl>
    <a:band2H>
      <a:tcTxStyle b="def" i="def"/>
      <a:tcStyle>
        <a:tcBdr/>
        <a:fill>
          <a:solidFill>
            <a:srgbClr val="EBEDF0"/>
          </a:solidFill>
        </a:fill>
      </a:tcStyle>
    </a:band2H>
    <a:firstCol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utura"/>
          <a:ea typeface="Futura"/>
          <a:cs typeface="Futura"/>
        </a:font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DE0D3"/>
          </a:solidFill>
        </a:fill>
      </a:tcStyle>
    </a:wholeTbl>
    <a:band2H>
      <a:tcTxStyle b="def" i="def"/>
      <a:tcStyle>
        <a:tcBdr/>
        <a:fill>
          <a:solidFill>
            <a:srgbClr val="EFF0EA"/>
          </a:solidFill>
        </a:fill>
      </a:tcStyle>
    </a:band2H>
    <a:firstCol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utura"/>
          <a:ea typeface="Futura"/>
          <a:cs typeface="Futura"/>
        </a:font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8D6DD"/>
          </a:solidFill>
        </a:fill>
      </a:tcStyle>
    </a:wholeTbl>
    <a:band2H>
      <a:tcTxStyle b="def" i="def"/>
      <a:tcStyle>
        <a:tcBdr/>
        <a:fill>
          <a:solidFill>
            <a:srgbClr val="ECECEF"/>
          </a:solidFill>
        </a:fill>
      </a:tcStyle>
    </a:band2H>
    <a:firstCol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utura"/>
          <a:ea typeface="Futura"/>
          <a:cs typeface="Futura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072B5B"/>
          </a:solidFill>
        </a:fill>
      </a:tcStyle>
    </a:band2H>
    <a:firstCol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utura Bold"/>
          <a:ea typeface="Futura Bold"/>
          <a:cs typeface="Futura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B5854"/>
              </a:solidFill>
              <a:prstDash val="solid"/>
              <a:round/>
            </a:ln>
          </a:top>
          <a:bottom>
            <a:ln w="254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72B5B"/>
          </a:solidFill>
        </a:fill>
      </a:tcStyle>
    </a:lastRow>
    <a:firstRow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B5854"/>
              </a:solidFill>
              <a:prstDash val="solid"/>
              <a:round/>
            </a:ln>
          </a:top>
          <a:bottom>
            <a:ln w="254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utura"/>
          <a:ea typeface="Futura"/>
          <a:cs typeface="Futura"/>
        </a:font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0D0CF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firstCol>
    <a:lastRow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lastRow>
    <a:firstRow>
      <a:tcTxStyle b="on" i="off">
        <a:font>
          <a:latin typeface="Futura Bold"/>
          <a:ea typeface="Futura Bold"/>
          <a:cs typeface="Futura Bold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utura"/>
          <a:ea typeface="Futura"/>
          <a:cs typeface="Futura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round/>
            </a:ln>
          </a:left>
          <a:right>
            <a:ln w="12700" cap="flat">
              <a:solidFill>
                <a:srgbClr val="5B5854"/>
              </a:solidFill>
              <a:prstDash val="solid"/>
              <a:round/>
            </a:ln>
          </a:right>
          <a:top>
            <a:ln w="12700" cap="flat">
              <a:solidFill>
                <a:srgbClr val="5B5854"/>
              </a:solidFill>
              <a:prstDash val="solid"/>
              <a:round/>
            </a:ln>
          </a:top>
          <a:bottom>
            <a:ln w="127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solidFill>
                <a:srgbClr val="5B5854"/>
              </a:solidFill>
              <a:prstDash val="solid"/>
              <a:round/>
            </a:ln>
          </a:insideH>
          <a:insideV>
            <a:ln w="12700" cap="flat">
              <a:solidFill>
                <a:srgbClr val="5B5854"/>
              </a:solidFill>
              <a:prstDash val="solid"/>
              <a:round/>
            </a:ln>
          </a:insideV>
        </a:tcBdr>
        <a:fill>
          <a:solidFill>
            <a:srgbClr val="5B5854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utura Bold"/>
          <a:ea typeface="Futura Bold"/>
          <a:cs typeface="Futura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round/>
            </a:ln>
          </a:left>
          <a:right>
            <a:ln w="12700" cap="flat">
              <a:solidFill>
                <a:srgbClr val="5B5854"/>
              </a:solidFill>
              <a:prstDash val="solid"/>
              <a:round/>
            </a:ln>
          </a:right>
          <a:top>
            <a:ln w="12700" cap="flat">
              <a:solidFill>
                <a:srgbClr val="5B5854"/>
              </a:solidFill>
              <a:prstDash val="solid"/>
              <a:round/>
            </a:ln>
          </a:top>
          <a:bottom>
            <a:ln w="127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solidFill>
                <a:srgbClr val="5B5854"/>
              </a:solidFill>
              <a:prstDash val="solid"/>
              <a:round/>
            </a:ln>
          </a:insideH>
          <a:insideV>
            <a:ln w="12700" cap="flat">
              <a:solidFill>
                <a:srgbClr val="5B5854"/>
              </a:solidFill>
              <a:prstDash val="solid"/>
              <a:round/>
            </a:ln>
          </a:insideV>
        </a:tcBdr>
        <a:fill>
          <a:solidFill>
            <a:srgbClr val="5B5854">
              <a:alpha val="20000"/>
            </a:srgbClr>
          </a:solidFill>
        </a:fill>
      </a:tcStyle>
    </a:firstCol>
    <a:lastRow>
      <a:tcTxStyle b="on" i="off">
        <a:font>
          <a:latin typeface="Futura Bold"/>
          <a:ea typeface="Futura Bold"/>
          <a:cs typeface="Futura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round/>
            </a:ln>
          </a:left>
          <a:right>
            <a:ln w="12700" cap="flat">
              <a:solidFill>
                <a:srgbClr val="5B5854"/>
              </a:solidFill>
              <a:prstDash val="solid"/>
              <a:round/>
            </a:ln>
          </a:right>
          <a:top>
            <a:ln w="50800" cap="flat">
              <a:solidFill>
                <a:srgbClr val="5B5854"/>
              </a:solidFill>
              <a:prstDash val="solid"/>
              <a:round/>
            </a:ln>
          </a:top>
          <a:bottom>
            <a:ln w="127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solidFill>
                <a:srgbClr val="5B5854"/>
              </a:solidFill>
              <a:prstDash val="solid"/>
              <a:round/>
            </a:ln>
          </a:insideH>
          <a:insideV>
            <a:ln w="12700" cap="flat">
              <a:solidFill>
                <a:srgbClr val="5B585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utura Bold"/>
          <a:ea typeface="Futura Bold"/>
          <a:cs typeface="Futura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round/>
            </a:ln>
          </a:left>
          <a:right>
            <a:ln w="12700" cap="flat">
              <a:solidFill>
                <a:srgbClr val="5B5854"/>
              </a:solidFill>
              <a:prstDash val="solid"/>
              <a:round/>
            </a:ln>
          </a:right>
          <a:top>
            <a:ln w="12700" cap="flat">
              <a:solidFill>
                <a:srgbClr val="5B5854"/>
              </a:solidFill>
              <a:prstDash val="solid"/>
              <a:round/>
            </a:ln>
          </a:top>
          <a:bottom>
            <a:ln w="254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solidFill>
                <a:srgbClr val="5B5854"/>
              </a:solidFill>
              <a:prstDash val="solid"/>
              <a:round/>
            </a:ln>
          </a:insideH>
          <a:insideV>
            <a:ln w="12700" cap="flat">
              <a:solidFill>
                <a:srgbClr val="5B5854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/>
          <p:nvPr>
            <p:ph type="sldNum" sz="quarter" idx="2"/>
          </p:nvPr>
        </p:nvSpPr>
        <p:spPr>
          <a:xfrm>
            <a:off x="6338817" y="9234278"/>
            <a:ext cx="327168" cy="3376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897845" y="1079500"/>
            <a:ext cx="4978403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6" name="Slide Number"/>
          <p:cNvSpPr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dy Level One…"/>
          <p:cNvSpPr/>
          <p:nvPr>
            <p:ph type="body" sz="quarter" idx="1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rgbClr val="AC6254"/>
                </a:solidFill>
              </a:defRPr>
            </a:lvl1pPr>
            <a:lvl2pPr marL="734785" indent="-353785" algn="ctr">
              <a:spcBef>
                <a:spcPts val="0"/>
              </a:spcBef>
              <a:buClrTx/>
              <a:defRPr i="1" spc="52" sz="2600">
                <a:solidFill>
                  <a:srgbClr val="AC6254"/>
                </a:solidFill>
              </a:defRPr>
            </a:lvl2pPr>
            <a:lvl3pPr marL="1115785" indent="-353785" algn="ctr">
              <a:spcBef>
                <a:spcPts val="0"/>
              </a:spcBef>
              <a:buClrTx/>
              <a:defRPr i="1" spc="52" sz="2600">
                <a:solidFill>
                  <a:srgbClr val="AC6254"/>
                </a:solidFill>
              </a:defRPr>
            </a:lvl3pPr>
            <a:lvl4pPr marL="1496785" indent="-353785" algn="ctr">
              <a:spcBef>
                <a:spcPts val="0"/>
              </a:spcBef>
              <a:buClrTx/>
              <a:defRPr i="1" spc="52" sz="2600">
                <a:solidFill>
                  <a:srgbClr val="AC6254"/>
                </a:solidFill>
              </a:defRPr>
            </a:lvl4pPr>
            <a:lvl5pPr marL="1877785" indent="-353785" algn="ctr">
              <a:spcBef>
                <a:spcPts val="0"/>
              </a:spcBef>
              <a:buClrTx/>
              <a:defRPr i="1" spc="52" sz="2600">
                <a:solidFill>
                  <a:srgbClr val="AC625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Type a quote here."/>
          <p:cNvSpPr/>
          <p:nvPr>
            <p:ph type="body" sz="quarter" idx="13"/>
          </p:nvPr>
        </p:nvSpPr>
        <p:spPr>
          <a:xfrm>
            <a:off x="673100" y="5317838"/>
            <a:ext cx="11658600" cy="1057562"/>
          </a:xfrm>
          <a:prstGeom prst="rect">
            <a:avLst/>
          </a:prstGeom>
        </p:spPr>
        <p:txBody>
          <a:bodyPr anchor="b"/>
          <a:lstStyle/>
          <a:p>
            <a:pPr marL="0" indent="0" algn="ctr" defTabSz="896111">
              <a:spcBef>
                <a:spcPts val="0"/>
              </a:spcBef>
              <a:buClrTx/>
              <a:buSzTx/>
              <a:buNone/>
              <a:defRPr cap="all" spc="392" sz="5684">
                <a:latin typeface="Futura"/>
                <a:ea typeface="Futura"/>
                <a:cs typeface="Futura"/>
                <a:sym typeface="Futura"/>
              </a:defRPr>
            </a:pPr>
          </a:p>
        </p:txBody>
      </p:sp>
      <p:sp>
        <p:nvSpPr>
          <p:cNvPr id="125" name="”"/>
          <p:cNvSpPr/>
          <p:nvPr>
            <p:ph type="body" sz="quarter" idx="14"/>
          </p:nvPr>
        </p:nvSpPr>
        <p:spPr>
          <a:xfrm>
            <a:off x="6113658" y="7061200"/>
            <a:ext cx="779543" cy="1409700"/>
          </a:xfrm>
          <a:prstGeom prst="rect">
            <a:avLst/>
          </a:prstGeom>
        </p:spPr>
        <p:txBody>
          <a:bodyPr anchor="t"/>
          <a:lstStyle/>
          <a:p>
            <a:pPr marL="0" indent="0" algn="ctr" defTabSz="647700">
              <a:spcBef>
                <a:spcPts val="0"/>
              </a:spcBef>
              <a:buClrTx/>
              <a:buSzTx/>
              <a:buNone/>
              <a:defRPr spc="10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</a:p>
        </p:txBody>
      </p:sp>
      <p:sp>
        <p:nvSpPr>
          <p:cNvPr id="126" name="“"/>
          <p:cNvSpPr/>
          <p:nvPr>
            <p:ph type="body" sz="quarter" idx="15"/>
          </p:nvPr>
        </p:nvSpPr>
        <p:spPr>
          <a:xfrm>
            <a:off x="6113658" y="2565400"/>
            <a:ext cx="779543" cy="1409700"/>
          </a:xfrm>
          <a:prstGeom prst="rect">
            <a:avLst/>
          </a:prstGeom>
        </p:spPr>
        <p:txBody>
          <a:bodyPr anchor="t"/>
          <a:lstStyle/>
          <a:p>
            <a:pPr marL="0" indent="0" algn="ctr" defTabSz="647700">
              <a:spcBef>
                <a:spcPts val="0"/>
              </a:spcBef>
              <a:buClrTx/>
              <a:buSzTx/>
              <a:buNone/>
              <a:defRPr spc="10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</a:p>
        </p:txBody>
      </p:sp>
      <p:sp>
        <p:nvSpPr>
          <p:cNvPr id="12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5646" y="0"/>
            <a:ext cx="1300480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5" name="Slide Number"/>
          <p:cNvSpPr/>
          <p:nvPr>
            <p:ph type="sldNum" sz="quarter" idx="2"/>
          </p:nvPr>
        </p:nvSpPr>
        <p:spPr>
          <a:xfrm>
            <a:off x="6338817" y="9234278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/>
          <p:nvPr>
            <p:ph type="sldNum" sz="quarter" idx="2"/>
          </p:nvPr>
        </p:nvSpPr>
        <p:spPr>
          <a:xfrm>
            <a:off x="6338817" y="9234278"/>
            <a:ext cx="327168" cy="3376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/>
          <p:nvPr>
            <p:ph type="sldNum" sz="quarter" idx="2"/>
          </p:nvPr>
        </p:nvSpPr>
        <p:spPr>
          <a:xfrm>
            <a:off x="6338817" y="9234278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/>
          <p:nvPr>
            <p:ph type="sldNum" sz="quarter" idx="2"/>
          </p:nvPr>
        </p:nvSpPr>
        <p:spPr>
          <a:xfrm>
            <a:off x="6338817" y="9234278"/>
            <a:ext cx="327168" cy="3376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/>
          <p:nvPr>
            <p:ph type="sldNum" sz="quarter" idx="2"/>
          </p:nvPr>
        </p:nvSpPr>
        <p:spPr>
          <a:xfrm>
            <a:off x="6338817" y="9234278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8" y="1082886"/>
            <a:ext cx="5880103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7" name="Title Text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/>
          <p:nvPr>
            <p:ph type="sldNum" sz="quarter" idx="2"/>
          </p:nvPr>
        </p:nvSpPr>
        <p:spPr>
          <a:xfrm>
            <a:off x="6338817" y="9234278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ody Level One…"/>
          <p:cNvSpPr/>
          <p:nvPr>
            <p:ph type="body" sz="quarter" idx="1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1pPr>
            <a:lvl2pPr marL="734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2pPr>
            <a:lvl3pPr marL="1115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3pPr>
            <a:lvl4pPr marL="1496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4pPr>
            <a:lvl5pPr marL="1877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Title Text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/>
          <p:nvPr>
            <p:ph type="sldNum" sz="quarter" idx="2"/>
          </p:nvPr>
        </p:nvSpPr>
        <p:spPr>
          <a:xfrm>
            <a:off x="6338817" y="9234278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/>
          <p:nvPr>
            <p:ph type="body" sz="quarter" idx="1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1pPr>
            <a:lvl2pPr marL="734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2pPr>
            <a:lvl3pPr marL="1115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3pPr>
            <a:lvl4pPr marL="1496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4pPr>
            <a:lvl5pPr marL="1877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Title Text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/>
          <p:nvPr>
            <p:ph type="body" idx="13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</p:spPr>
        <p:txBody>
          <a:bodyPr anchor="t"/>
          <a:lstStyle/>
          <a:p>
            <a:pPr>
              <a:defRPr spc="0"/>
            </a:pPr>
          </a:p>
        </p:txBody>
      </p:sp>
      <p:sp>
        <p:nvSpPr>
          <p:cNvPr id="7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6172200" y="2324088"/>
            <a:ext cx="5943600" cy="656857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Body Level One…"/>
          <p:cNvSpPr/>
          <p:nvPr>
            <p:ph type="body" sz="quarter" idx="1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1pPr>
            <a:lvl2pPr marL="734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2pPr>
            <a:lvl3pPr marL="1115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3pPr>
            <a:lvl4pPr marL="1496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4pPr>
            <a:lvl5pPr marL="1877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Title Text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/>
          <p:nvPr>
            <p:ph type="body" sz="half" idx="14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2800"/>
              </a:spcBef>
              <a:defRPr spc="0" sz="2400"/>
            </a:pPr>
          </a:p>
        </p:txBody>
      </p:sp>
      <p:sp>
        <p:nvSpPr>
          <p:cNvPr id="8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eamless customer experienc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100" sz="6400"/>
            </a:lvl1pPr>
          </a:lstStyle>
          <a:p>
            <a:pPr/>
            <a:r>
              <a:t>Seamless customer experience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And feedback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48055">
              <a:defRPr spc="196" sz="2548"/>
            </a:lvl1pPr>
          </a:lstStyle>
          <a:p>
            <a:pPr/>
            <a:r>
              <a:t>And feedback</a:t>
            </a:r>
          </a:p>
        </p:txBody>
      </p:sp>
      <p:sp>
        <p:nvSpPr>
          <p:cNvPr id="277" name="Question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0" sz="3900"/>
            </a:lvl1pPr>
          </a:lstStyle>
          <a:p>
            <a:pPr/>
            <a:r>
              <a:t>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2009100950370801_346977e.jpg" descr="2009100950370801_346977e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7745" t="0" r="7744" b="0"/>
          <a:stretch>
            <a:fillRect/>
          </a:stretch>
        </p:blipFill>
        <p:spPr>
          <a:xfrm>
            <a:off x="6172199" y="2336788"/>
            <a:ext cx="5943602" cy="6568574"/>
          </a:xfrm>
          <a:prstGeom prst="rect">
            <a:avLst/>
          </a:prstGeom>
        </p:spPr>
      </p:pic>
      <p:sp>
        <p:nvSpPr>
          <p:cNvPr id="161" name="Current Process of KYC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48055">
              <a:defRPr spc="196" sz="2548"/>
            </a:lvl1pPr>
          </a:lstStyle>
          <a:p>
            <a:pPr/>
            <a:r>
              <a:t>Current Process of KYC</a:t>
            </a:r>
          </a:p>
        </p:txBody>
      </p:sp>
      <p:sp>
        <p:nvSpPr>
          <p:cNvPr id="162" name="Current Situa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0" sz="3900"/>
            </a:lvl1pPr>
          </a:lstStyle>
          <a:p>
            <a:pPr/>
            <a:r>
              <a:t>Current Situation</a:t>
            </a:r>
          </a:p>
        </p:txBody>
      </p:sp>
      <p:sp>
        <p:nvSpPr>
          <p:cNvPr id="163" name="Physical copies of attested documents required…"/>
          <p:cNvSpPr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369570" indent="-369570" defTabSz="443483">
              <a:spcBef>
                <a:spcPts val="2700"/>
              </a:spcBef>
              <a:defRPr spc="0" sz="2300"/>
            </a:pPr>
            <a:r>
              <a:t>Physical copies of attested documents required</a:t>
            </a:r>
            <a:endParaRPr spc="45"/>
          </a:p>
          <a:p>
            <a:pPr marL="369570" indent="-369570" defTabSz="443483">
              <a:spcBef>
                <a:spcPts val="2700"/>
              </a:spcBef>
              <a:defRPr spc="0" sz="2300"/>
            </a:pPr>
            <a:r>
              <a:t>Manual, slow and resource intensive.</a:t>
            </a:r>
            <a:endParaRPr spc="45"/>
          </a:p>
          <a:p>
            <a:pPr marL="369570" indent="-369570" defTabSz="443483">
              <a:spcBef>
                <a:spcPts val="2700"/>
              </a:spcBef>
              <a:defRPr spc="0" sz="2300"/>
            </a:pPr>
            <a:r>
              <a:t>Spanning over multiple days.</a:t>
            </a:r>
            <a:endParaRPr spc="45"/>
          </a:p>
          <a:p>
            <a:pPr marL="369570" indent="-369570" defTabSz="443483">
              <a:spcBef>
                <a:spcPts val="2700"/>
              </a:spcBef>
              <a:defRPr spc="0" sz="2300"/>
            </a:pPr>
            <a:r>
              <a:t>Each department sees the customer as an exclusive customer.</a:t>
            </a:r>
            <a:endParaRPr spc="45"/>
          </a:p>
          <a:p>
            <a:pPr marL="369570" indent="-369570" defTabSz="443483">
              <a:spcBef>
                <a:spcPts val="2700"/>
              </a:spcBef>
              <a:defRPr spc="0" sz="2300"/>
            </a:pPr>
            <a:r>
              <a:t>Re-KYC need another personal handover of documents.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Automating KYC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48055">
              <a:defRPr spc="196" sz="2548"/>
            </a:lvl1pPr>
          </a:lstStyle>
          <a:p>
            <a:pPr/>
            <a:r>
              <a:t>Automating KYC</a:t>
            </a:r>
          </a:p>
        </p:txBody>
      </p:sp>
      <p:sp>
        <p:nvSpPr>
          <p:cNvPr id="166" name="Solu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0" sz="3900"/>
            </a:lvl1pPr>
          </a:lstStyle>
          <a:p>
            <a:pPr/>
            <a:r>
              <a:t>Solution</a:t>
            </a:r>
          </a:p>
        </p:txBody>
      </p:sp>
      <p:sp>
        <p:nvSpPr>
          <p:cNvPr id="167" name="A decentralised, fast, efficient, streamlined and automated KYC process for new and existing Customers…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SzTx/>
              <a:buNone/>
              <a:defRPr spc="0"/>
            </a:pPr>
            <a:r>
              <a:t>A decentralised, fast, efficient, streamlined and automated KYC process for new and existing Customers</a:t>
            </a:r>
            <a:endParaRPr spc="56"/>
          </a:p>
          <a:p>
            <a:pPr>
              <a:defRPr spc="0"/>
            </a:pPr>
            <a:r>
              <a:t>OCR for Reading Documents.</a:t>
            </a:r>
            <a:endParaRPr spc="56"/>
          </a:p>
          <a:p>
            <a:pPr>
              <a:defRPr spc="0"/>
            </a:pPr>
            <a:r>
              <a:t>Face Recognition for identification and authentication.</a:t>
            </a:r>
            <a:endParaRPr spc="56"/>
          </a:p>
          <a:p>
            <a:pPr>
              <a:defRPr spc="0"/>
            </a:pPr>
            <a:r>
              <a:t>Distributed Ledger Technology for storing IDs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 New Customer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48055">
              <a:defRPr spc="196" sz="2548"/>
            </a:lvl1pPr>
          </a:lstStyle>
          <a:p>
            <a:pPr/>
            <a:r>
              <a:t>A New Customer</a:t>
            </a:r>
          </a:p>
        </p:txBody>
      </p:sp>
      <p:sp>
        <p:nvSpPr>
          <p:cNvPr id="170" name="Proces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0" sz="3900"/>
            </a:lvl1pPr>
          </a:lstStyle>
          <a:p>
            <a:pPr/>
            <a:r>
              <a:t>Process</a:t>
            </a:r>
          </a:p>
        </p:txBody>
      </p:sp>
      <p:grpSp>
        <p:nvGrpSpPr>
          <p:cNvPr id="202" name="Group"/>
          <p:cNvGrpSpPr/>
          <p:nvPr/>
        </p:nvGrpSpPr>
        <p:grpSpPr>
          <a:xfrm>
            <a:off x="3416696" y="2255139"/>
            <a:ext cx="6171409" cy="5243318"/>
            <a:chOff x="0" y="0"/>
            <a:chExt cx="6171407" cy="5243317"/>
          </a:xfrm>
        </p:grpSpPr>
        <p:grpSp>
          <p:nvGrpSpPr>
            <p:cNvPr id="173" name="Rounded Rectangle 4"/>
            <p:cNvGrpSpPr/>
            <p:nvPr/>
          </p:nvGrpSpPr>
          <p:grpSpPr>
            <a:xfrm>
              <a:off x="597324" y="1143791"/>
              <a:ext cx="2398891" cy="615751"/>
              <a:chOff x="0" y="0"/>
              <a:chExt cx="2398890" cy="615750"/>
            </a:xfrm>
          </p:grpSpPr>
          <p:sp>
            <p:nvSpPr>
              <p:cNvPr id="171" name="Rounded Rectangle"/>
              <p:cNvSpPr/>
              <p:nvPr/>
            </p:nvSpPr>
            <p:spPr>
              <a:xfrm>
                <a:off x="0" y="0"/>
                <a:ext cx="2398891" cy="615751"/>
              </a:xfrm>
              <a:prstGeom prst="roundRect">
                <a:avLst>
                  <a:gd name="adj" fmla="val 16667"/>
                </a:avLst>
              </a:prstGeom>
              <a:solidFill>
                <a:srgbClr val="4F81BD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2" name="Uploads the ID &amp; Documents"/>
              <p:cNvSpPr/>
              <p:nvPr/>
            </p:nvSpPr>
            <p:spPr>
              <a:xfrm>
                <a:off x="30058" y="58953"/>
                <a:ext cx="2338774" cy="4978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Uploads the ID &amp; Documents</a:t>
                </a:r>
              </a:p>
            </p:txBody>
          </p:sp>
        </p:grpSp>
        <p:grpSp>
          <p:nvGrpSpPr>
            <p:cNvPr id="176" name="Rounded Rectangle 5"/>
            <p:cNvGrpSpPr/>
            <p:nvPr/>
          </p:nvGrpSpPr>
          <p:grpSpPr>
            <a:xfrm>
              <a:off x="449158" y="-1"/>
              <a:ext cx="2695226" cy="587937"/>
              <a:chOff x="0" y="0"/>
              <a:chExt cx="2695225" cy="587935"/>
            </a:xfrm>
          </p:grpSpPr>
          <p:sp>
            <p:nvSpPr>
              <p:cNvPr id="174" name="Rounded Rectangle"/>
              <p:cNvSpPr/>
              <p:nvPr/>
            </p:nvSpPr>
            <p:spPr>
              <a:xfrm>
                <a:off x="0" y="0"/>
                <a:ext cx="2695226" cy="587936"/>
              </a:xfrm>
              <a:prstGeom prst="roundRect">
                <a:avLst>
                  <a:gd name="adj" fmla="val 50000"/>
                </a:avLst>
              </a:prstGeom>
              <a:solidFill>
                <a:srgbClr val="4F81BD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5" name="Request for ID &amp; Documents"/>
              <p:cNvSpPr/>
              <p:nvPr/>
            </p:nvSpPr>
            <p:spPr>
              <a:xfrm>
                <a:off x="86099" y="146646"/>
                <a:ext cx="2523027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Request for ID &amp; Documents</a:t>
                </a:r>
              </a:p>
            </p:txBody>
          </p:sp>
        </p:grpSp>
        <p:grpSp>
          <p:nvGrpSpPr>
            <p:cNvPr id="179" name="Rounded Rectangle 7"/>
            <p:cNvGrpSpPr/>
            <p:nvPr/>
          </p:nvGrpSpPr>
          <p:grpSpPr>
            <a:xfrm>
              <a:off x="3910191" y="1068250"/>
              <a:ext cx="2261217" cy="765968"/>
              <a:chOff x="0" y="0"/>
              <a:chExt cx="2261216" cy="765967"/>
            </a:xfrm>
          </p:grpSpPr>
          <p:sp>
            <p:nvSpPr>
              <p:cNvPr id="177" name="Rounded Rectangle"/>
              <p:cNvSpPr/>
              <p:nvPr/>
            </p:nvSpPr>
            <p:spPr>
              <a:xfrm>
                <a:off x="-1" y="-1"/>
                <a:ext cx="2261218" cy="765969"/>
              </a:xfrm>
              <a:prstGeom prst="roundRect">
                <a:avLst>
                  <a:gd name="adj" fmla="val 16667"/>
                </a:avLst>
              </a:prstGeom>
              <a:solidFill>
                <a:srgbClr val="4F81BD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8" name="Identify the Face using Facial Recognition Engine"/>
              <p:cNvSpPr/>
              <p:nvPr/>
            </p:nvSpPr>
            <p:spPr>
              <a:xfrm>
                <a:off x="37391" y="134062"/>
                <a:ext cx="2186435" cy="4978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Identify the Face using Facial Recognition Engine</a:t>
                </a:r>
              </a:p>
            </p:txBody>
          </p:sp>
        </p:grpSp>
        <p:grpSp>
          <p:nvGrpSpPr>
            <p:cNvPr id="182" name="Diamond 12"/>
            <p:cNvGrpSpPr/>
            <p:nvPr/>
          </p:nvGrpSpPr>
          <p:grpSpPr>
            <a:xfrm>
              <a:off x="684441" y="2440631"/>
              <a:ext cx="2213683" cy="1222629"/>
              <a:chOff x="0" y="0"/>
              <a:chExt cx="2213682" cy="1222627"/>
            </a:xfrm>
          </p:grpSpPr>
          <p:sp>
            <p:nvSpPr>
              <p:cNvPr id="180" name="Polygon"/>
              <p:cNvSpPr/>
              <p:nvPr/>
            </p:nvSpPr>
            <p:spPr>
              <a:xfrm>
                <a:off x="0" y="0"/>
                <a:ext cx="2213683" cy="1222628"/>
              </a:xfrm>
              <a:prstGeom prst="diamond">
                <a:avLst/>
              </a:prstGeom>
              <a:solidFill>
                <a:srgbClr val="4F81BD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1" name="Verify the uploaded documents?"/>
              <p:cNvSpPr/>
              <p:nvPr/>
            </p:nvSpPr>
            <p:spPr>
              <a:xfrm>
                <a:off x="553419" y="260792"/>
                <a:ext cx="1106843" cy="7010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Verify the uploaded documents?</a:t>
                </a:r>
              </a:p>
            </p:txBody>
          </p:sp>
        </p:grpSp>
        <p:sp>
          <p:nvSpPr>
            <p:cNvPr id="183" name="Straight Arrow Connector 16"/>
            <p:cNvSpPr/>
            <p:nvPr/>
          </p:nvSpPr>
          <p:spPr>
            <a:xfrm flipH="1">
              <a:off x="1796768" y="600471"/>
              <a:ext cx="3" cy="530622"/>
            </a:xfrm>
            <a:prstGeom prst="line">
              <a:avLst/>
            </a:prstGeom>
            <a:noFill/>
            <a:ln w="254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4" name="Straight Arrow Connector 17"/>
            <p:cNvSpPr/>
            <p:nvPr/>
          </p:nvSpPr>
          <p:spPr>
            <a:xfrm flipH="1">
              <a:off x="1793420" y="1772044"/>
              <a:ext cx="2251" cy="656074"/>
            </a:xfrm>
            <a:prstGeom prst="line">
              <a:avLst/>
            </a:prstGeom>
            <a:noFill/>
            <a:ln w="254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5" name="Elbow Connector 32"/>
            <p:cNvSpPr/>
            <p:nvPr/>
          </p:nvSpPr>
          <p:spPr>
            <a:xfrm rot="10800000">
              <a:off x="368724" y="1424520"/>
              <a:ext cx="315721" cy="1627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5960" y="21600"/>
                  </a:lnTo>
                </a:path>
              </a:pathLst>
            </a:custGeom>
            <a:noFill/>
            <a:ln w="254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6" name="TextBox 33"/>
            <p:cNvSpPr/>
            <p:nvPr/>
          </p:nvSpPr>
          <p:spPr>
            <a:xfrm>
              <a:off x="0" y="2040432"/>
              <a:ext cx="342859" cy="332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l">
                <a:defRPr sz="1600">
                  <a:solidFill>
                    <a:srgbClr val="80808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No</a:t>
              </a:r>
            </a:p>
          </p:txBody>
        </p:sp>
        <p:grpSp>
          <p:nvGrpSpPr>
            <p:cNvPr id="189" name="Rounded Rectangle 42"/>
            <p:cNvGrpSpPr/>
            <p:nvPr/>
          </p:nvGrpSpPr>
          <p:grpSpPr>
            <a:xfrm>
              <a:off x="597325" y="4472881"/>
              <a:ext cx="2398892" cy="765969"/>
              <a:chOff x="0" y="0"/>
              <a:chExt cx="2398891" cy="765968"/>
            </a:xfrm>
          </p:grpSpPr>
          <p:sp>
            <p:nvSpPr>
              <p:cNvPr id="187" name="Rounded Rectangle"/>
              <p:cNvSpPr/>
              <p:nvPr/>
            </p:nvSpPr>
            <p:spPr>
              <a:xfrm>
                <a:off x="0" y="0"/>
                <a:ext cx="2398892" cy="765969"/>
              </a:xfrm>
              <a:prstGeom prst="roundRect">
                <a:avLst>
                  <a:gd name="adj" fmla="val 16667"/>
                </a:avLst>
              </a:prstGeom>
              <a:solidFill>
                <a:srgbClr val="0000FF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8" name="Submit to DLT"/>
              <p:cNvSpPr/>
              <p:nvPr/>
            </p:nvSpPr>
            <p:spPr>
              <a:xfrm>
                <a:off x="37390" y="235662"/>
                <a:ext cx="2324111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Submit to DLT</a:t>
                </a:r>
              </a:p>
            </p:txBody>
          </p:sp>
        </p:grpSp>
        <p:sp>
          <p:nvSpPr>
            <p:cNvPr id="190" name="Straight Arrow Connector 43"/>
            <p:cNvSpPr/>
            <p:nvPr/>
          </p:nvSpPr>
          <p:spPr>
            <a:xfrm>
              <a:off x="1793180" y="3675938"/>
              <a:ext cx="2388" cy="784245"/>
            </a:xfrm>
            <a:prstGeom prst="line">
              <a:avLst/>
            </a:prstGeom>
            <a:noFill/>
            <a:ln w="254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193" name="Rounded Rectangle 45"/>
            <p:cNvGrpSpPr/>
            <p:nvPr/>
          </p:nvGrpSpPr>
          <p:grpSpPr>
            <a:xfrm>
              <a:off x="3910191" y="2654064"/>
              <a:ext cx="2261217" cy="765970"/>
              <a:chOff x="0" y="0"/>
              <a:chExt cx="2261216" cy="765968"/>
            </a:xfrm>
          </p:grpSpPr>
          <p:sp>
            <p:nvSpPr>
              <p:cNvPr id="191" name="Rounded Rectangle"/>
              <p:cNvSpPr/>
              <p:nvPr/>
            </p:nvSpPr>
            <p:spPr>
              <a:xfrm>
                <a:off x="-1" y="0"/>
                <a:ext cx="2261218" cy="765969"/>
              </a:xfrm>
              <a:prstGeom prst="roundRect">
                <a:avLst>
                  <a:gd name="adj" fmla="val 16667"/>
                </a:avLst>
              </a:prstGeom>
              <a:solidFill>
                <a:srgbClr val="4F81BD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2" name="Prefill the Onboarding Form using OCR"/>
              <p:cNvSpPr/>
              <p:nvPr/>
            </p:nvSpPr>
            <p:spPr>
              <a:xfrm>
                <a:off x="37391" y="134062"/>
                <a:ext cx="2186435" cy="4978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Prefill the Onboarding Form using OCR</a:t>
                </a:r>
              </a:p>
            </p:txBody>
          </p:sp>
        </p:grpSp>
        <p:grpSp>
          <p:nvGrpSpPr>
            <p:cNvPr id="196" name="Document 49"/>
            <p:cNvGrpSpPr/>
            <p:nvPr/>
          </p:nvGrpSpPr>
          <p:grpSpPr>
            <a:xfrm>
              <a:off x="4309624" y="4411451"/>
              <a:ext cx="1257630" cy="831867"/>
              <a:chOff x="0" y="0"/>
              <a:chExt cx="1257629" cy="831865"/>
            </a:xfrm>
          </p:grpSpPr>
          <p:sp>
            <p:nvSpPr>
              <p:cNvPr id="194" name="Shape"/>
              <p:cNvSpPr/>
              <p:nvPr/>
            </p:nvSpPr>
            <p:spPr>
              <a:xfrm>
                <a:off x="-1" y="0"/>
                <a:ext cx="1257631" cy="831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255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5641"/>
                    </a:lnTo>
                    <a:cubicBezTo>
                      <a:pt x="10800" y="15641"/>
                      <a:pt x="10800" y="21600"/>
                      <a:pt x="0" y="18214"/>
                    </a:cubicBezTo>
                    <a:close/>
                  </a:path>
                </a:pathLst>
              </a:custGeom>
              <a:solidFill>
                <a:srgbClr val="4F81BD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5" name="Generate Report"/>
              <p:cNvSpPr/>
              <p:nvPr/>
            </p:nvSpPr>
            <p:spPr>
              <a:xfrm>
                <a:off x="-1" y="88942"/>
                <a:ext cx="1257630" cy="4978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Generate Report</a:t>
                </a:r>
              </a:p>
            </p:txBody>
          </p:sp>
        </p:grpSp>
        <p:sp>
          <p:nvSpPr>
            <p:cNvPr id="197" name="Straight Arrow Connector 50"/>
            <p:cNvSpPr/>
            <p:nvPr/>
          </p:nvSpPr>
          <p:spPr>
            <a:xfrm flipV="1">
              <a:off x="2996213" y="4832756"/>
              <a:ext cx="1313412" cy="7262"/>
            </a:xfrm>
            <a:prstGeom prst="line">
              <a:avLst/>
            </a:prstGeom>
            <a:noFill/>
            <a:ln w="254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8" name="Straight Arrow Connector 19"/>
            <p:cNvSpPr/>
            <p:nvPr/>
          </p:nvSpPr>
          <p:spPr>
            <a:xfrm flipV="1">
              <a:off x="3008736" y="1451385"/>
              <a:ext cx="888757" cy="120"/>
            </a:xfrm>
            <a:prstGeom prst="line">
              <a:avLst/>
            </a:prstGeom>
            <a:noFill/>
            <a:ln w="254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9" name="Straight Arrow Connector 22"/>
            <p:cNvSpPr/>
            <p:nvPr/>
          </p:nvSpPr>
          <p:spPr>
            <a:xfrm>
              <a:off x="5034448" y="1846918"/>
              <a:ext cx="12701" cy="794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16200" y="0"/>
                  </a:moveTo>
                  <a:cubicBezTo>
                    <a:pt x="-5400" y="7200"/>
                    <a:pt x="-5400" y="14400"/>
                    <a:pt x="16200" y="21600"/>
                  </a:cubicBezTo>
                </a:path>
              </a:pathLst>
            </a:custGeom>
            <a:noFill/>
            <a:ln w="254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00" name="TextBox 40"/>
            <p:cNvSpPr/>
            <p:nvPr/>
          </p:nvSpPr>
          <p:spPr>
            <a:xfrm>
              <a:off x="1352361" y="3820258"/>
              <a:ext cx="391774" cy="332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l">
                <a:defRPr sz="1600">
                  <a:solidFill>
                    <a:srgbClr val="80808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Yes</a:t>
              </a:r>
            </a:p>
          </p:txBody>
        </p:sp>
        <p:sp>
          <p:nvSpPr>
            <p:cNvPr id="201" name="Straight Arrow Connector 44"/>
            <p:cNvSpPr/>
            <p:nvPr/>
          </p:nvSpPr>
          <p:spPr>
            <a:xfrm flipH="1">
              <a:off x="2909798" y="3042288"/>
              <a:ext cx="987695" cy="4531"/>
            </a:xfrm>
            <a:prstGeom prst="line">
              <a:avLst/>
            </a:prstGeom>
            <a:noFill/>
            <a:ln w="254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Buying New Product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48055">
              <a:defRPr spc="196" sz="2548"/>
            </a:lvl1pPr>
          </a:lstStyle>
          <a:p>
            <a:pPr/>
            <a:r>
              <a:t>Buying New Product</a:t>
            </a:r>
          </a:p>
        </p:txBody>
      </p:sp>
      <p:sp>
        <p:nvSpPr>
          <p:cNvPr id="205" name="Proces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0" sz="3900"/>
            </a:lvl1pPr>
          </a:lstStyle>
          <a:p>
            <a:pPr/>
            <a:r>
              <a:t>Process</a:t>
            </a:r>
          </a:p>
        </p:txBody>
      </p:sp>
      <p:grpSp>
        <p:nvGrpSpPr>
          <p:cNvPr id="223" name="Group"/>
          <p:cNvGrpSpPr/>
          <p:nvPr/>
        </p:nvGrpSpPr>
        <p:grpSpPr>
          <a:xfrm>
            <a:off x="5154788" y="3067167"/>
            <a:ext cx="2695227" cy="5092469"/>
            <a:chOff x="0" y="0"/>
            <a:chExt cx="2695225" cy="5092467"/>
          </a:xfrm>
        </p:grpSpPr>
        <p:grpSp>
          <p:nvGrpSpPr>
            <p:cNvPr id="208" name="Rounded Rectangle 4"/>
            <p:cNvGrpSpPr/>
            <p:nvPr/>
          </p:nvGrpSpPr>
          <p:grpSpPr>
            <a:xfrm>
              <a:off x="148165" y="1513308"/>
              <a:ext cx="2398892" cy="628080"/>
              <a:chOff x="0" y="0"/>
              <a:chExt cx="2398891" cy="628079"/>
            </a:xfrm>
          </p:grpSpPr>
          <p:sp>
            <p:nvSpPr>
              <p:cNvPr id="206" name="Rounded Rectangle"/>
              <p:cNvSpPr/>
              <p:nvPr/>
            </p:nvSpPr>
            <p:spPr>
              <a:xfrm>
                <a:off x="0" y="-1"/>
                <a:ext cx="2398892" cy="628081"/>
              </a:xfrm>
              <a:prstGeom prst="roundRect">
                <a:avLst>
                  <a:gd name="adj" fmla="val 16667"/>
                </a:avLst>
              </a:prstGeom>
              <a:solidFill>
                <a:srgbClr val="4F81BD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7" name="Looks for customer ID"/>
              <p:cNvSpPr/>
              <p:nvPr/>
            </p:nvSpPr>
            <p:spPr>
              <a:xfrm>
                <a:off x="30660" y="166718"/>
                <a:ext cx="2337571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Looks for customer ID</a:t>
                </a:r>
              </a:p>
            </p:txBody>
          </p:sp>
        </p:grpSp>
        <p:grpSp>
          <p:nvGrpSpPr>
            <p:cNvPr id="211" name="Rounded Rectangle 5"/>
            <p:cNvGrpSpPr/>
            <p:nvPr/>
          </p:nvGrpSpPr>
          <p:grpSpPr>
            <a:xfrm>
              <a:off x="0" y="-1"/>
              <a:ext cx="2695227" cy="711227"/>
              <a:chOff x="0" y="0"/>
              <a:chExt cx="2695225" cy="711225"/>
            </a:xfrm>
          </p:grpSpPr>
          <p:sp>
            <p:nvSpPr>
              <p:cNvPr id="209" name="Rounded Rectangle"/>
              <p:cNvSpPr/>
              <p:nvPr/>
            </p:nvSpPr>
            <p:spPr>
              <a:xfrm>
                <a:off x="0" y="0"/>
                <a:ext cx="2695227" cy="711226"/>
              </a:xfrm>
              <a:prstGeom prst="roundRect">
                <a:avLst>
                  <a:gd name="adj" fmla="val 50000"/>
                </a:avLst>
              </a:prstGeom>
              <a:solidFill>
                <a:srgbClr val="4F81BD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0" name="Buy Additional Product"/>
              <p:cNvSpPr/>
              <p:nvPr/>
            </p:nvSpPr>
            <p:spPr>
              <a:xfrm>
                <a:off x="104154" y="208291"/>
                <a:ext cx="2486917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Buy Additional Product</a:t>
                </a:r>
              </a:p>
            </p:txBody>
          </p:sp>
        </p:grpSp>
        <p:grpSp>
          <p:nvGrpSpPr>
            <p:cNvPr id="214" name="Diamond 6"/>
            <p:cNvGrpSpPr/>
            <p:nvPr/>
          </p:nvGrpSpPr>
          <p:grpSpPr>
            <a:xfrm>
              <a:off x="333373" y="2486596"/>
              <a:ext cx="2028478" cy="1222629"/>
              <a:chOff x="0" y="0"/>
              <a:chExt cx="2028477" cy="1222627"/>
            </a:xfrm>
          </p:grpSpPr>
          <p:sp>
            <p:nvSpPr>
              <p:cNvPr id="212" name="Polygon"/>
              <p:cNvSpPr/>
              <p:nvPr/>
            </p:nvSpPr>
            <p:spPr>
              <a:xfrm>
                <a:off x="0" y="0"/>
                <a:ext cx="2028478" cy="1222628"/>
              </a:xfrm>
              <a:prstGeom prst="diamond">
                <a:avLst/>
              </a:prstGeom>
              <a:solidFill>
                <a:srgbClr val="4F81BD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3" name="Query to DLT"/>
              <p:cNvSpPr/>
              <p:nvPr/>
            </p:nvSpPr>
            <p:spPr>
              <a:xfrm>
                <a:off x="507118" y="362392"/>
                <a:ext cx="1014240" cy="4978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Query to DLT</a:t>
                </a:r>
              </a:p>
            </p:txBody>
          </p:sp>
        </p:grpSp>
        <p:sp>
          <p:nvSpPr>
            <p:cNvPr id="215" name="Straight Arrow Connector 7"/>
            <p:cNvSpPr/>
            <p:nvPr/>
          </p:nvSpPr>
          <p:spPr>
            <a:xfrm flipH="1">
              <a:off x="1347610" y="723899"/>
              <a:ext cx="3" cy="776711"/>
            </a:xfrm>
            <a:prstGeom prst="line">
              <a:avLst/>
            </a:prstGeom>
            <a:noFill/>
            <a:ln w="254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6" name="Straight Arrow Connector 8"/>
            <p:cNvSpPr/>
            <p:nvPr/>
          </p:nvSpPr>
          <p:spPr>
            <a:xfrm>
              <a:off x="1347610" y="2154261"/>
              <a:ext cx="2" cy="319567"/>
            </a:xfrm>
            <a:prstGeom prst="line">
              <a:avLst/>
            </a:prstGeom>
            <a:noFill/>
            <a:ln w="254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7" name="TextBox 10"/>
            <p:cNvSpPr/>
            <p:nvPr/>
          </p:nvSpPr>
          <p:spPr>
            <a:xfrm>
              <a:off x="558238" y="908755"/>
              <a:ext cx="1697914" cy="29463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l">
                <a:def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Make an application</a:t>
              </a:r>
            </a:p>
          </p:txBody>
        </p:sp>
        <p:grpSp>
          <p:nvGrpSpPr>
            <p:cNvPr id="220" name="Rounded Rectangle 15"/>
            <p:cNvGrpSpPr/>
            <p:nvPr/>
          </p:nvGrpSpPr>
          <p:grpSpPr>
            <a:xfrm>
              <a:off x="148165" y="4464388"/>
              <a:ext cx="2398892" cy="628080"/>
              <a:chOff x="0" y="0"/>
              <a:chExt cx="2398891" cy="628079"/>
            </a:xfrm>
          </p:grpSpPr>
          <p:sp>
            <p:nvSpPr>
              <p:cNvPr id="218" name="Rounded Rectangle"/>
              <p:cNvSpPr/>
              <p:nvPr/>
            </p:nvSpPr>
            <p:spPr>
              <a:xfrm>
                <a:off x="0" y="-1"/>
                <a:ext cx="2398892" cy="628081"/>
              </a:xfrm>
              <a:prstGeom prst="roundRect">
                <a:avLst>
                  <a:gd name="adj" fmla="val 16667"/>
                </a:avLst>
              </a:prstGeom>
              <a:solidFill>
                <a:srgbClr val="4F81BD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9" name="Fetch Documents"/>
              <p:cNvSpPr/>
              <p:nvPr/>
            </p:nvSpPr>
            <p:spPr>
              <a:xfrm>
                <a:off x="30660" y="166718"/>
                <a:ext cx="2337571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Fetch Documents</a:t>
                </a:r>
              </a:p>
            </p:txBody>
          </p:sp>
        </p:grpSp>
        <p:sp>
          <p:nvSpPr>
            <p:cNvPr id="221" name="Straight Arrow Connector 17"/>
            <p:cNvSpPr/>
            <p:nvPr/>
          </p:nvSpPr>
          <p:spPr>
            <a:xfrm flipH="1">
              <a:off x="1347610" y="3721902"/>
              <a:ext cx="2" cy="729788"/>
            </a:xfrm>
            <a:prstGeom prst="line">
              <a:avLst/>
            </a:prstGeom>
            <a:noFill/>
            <a:ln w="254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2" name="TextBox 19"/>
            <p:cNvSpPr/>
            <p:nvPr/>
          </p:nvSpPr>
          <p:spPr>
            <a:xfrm>
              <a:off x="1131758" y="3860716"/>
              <a:ext cx="355820" cy="29463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l">
                <a:def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Yes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hange IN Circumstances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48055">
              <a:defRPr spc="196" sz="2548"/>
            </a:lvl1pPr>
          </a:lstStyle>
          <a:p>
            <a:pPr/>
            <a:r>
              <a:t>Change IN Circumstances</a:t>
            </a:r>
          </a:p>
        </p:txBody>
      </p:sp>
      <p:sp>
        <p:nvSpPr>
          <p:cNvPr id="226" name="Proces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0" sz="3900"/>
            </a:lvl1pPr>
          </a:lstStyle>
          <a:p>
            <a:pPr/>
            <a:r>
              <a:t>Process</a:t>
            </a:r>
          </a:p>
        </p:txBody>
      </p:sp>
      <p:grpSp>
        <p:nvGrpSpPr>
          <p:cNvPr id="262" name="Group"/>
          <p:cNvGrpSpPr/>
          <p:nvPr/>
        </p:nvGrpSpPr>
        <p:grpSpPr>
          <a:xfrm>
            <a:off x="3495815" y="2454157"/>
            <a:ext cx="6013171" cy="6318482"/>
            <a:chOff x="0" y="0"/>
            <a:chExt cx="6013169" cy="6318481"/>
          </a:xfrm>
        </p:grpSpPr>
        <p:grpSp>
          <p:nvGrpSpPr>
            <p:cNvPr id="229" name="Rounded Rectangle 4"/>
            <p:cNvGrpSpPr/>
            <p:nvPr/>
          </p:nvGrpSpPr>
          <p:grpSpPr>
            <a:xfrm>
              <a:off x="597324" y="1159625"/>
              <a:ext cx="2398892" cy="973670"/>
              <a:chOff x="0" y="0"/>
              <a:chExt cx="2398890" cy="973669"/>
            </a:xfrm>
          </p:grpSpPr>
          <p:sp>
            <p:nvSpPr>
              <p:cNvPr id="227" name="Rounded Rectangle"/>
              <p:cNvSpPr/>
              <p:nvPr/>
            </p:nvSpPr>
            <p:spPr>
              <a:xfrm>
                <a:off x="0" y="0"/>
                <a:ext cx="2398891" cy="973670"/>
              </a:xfrm>
              <a:prstGeom prst="roundRect">
                <a:avLst>
                  <a:gd name="adj" fmla="val 16667"/>
                </a:avLst>
              </a:prstGeom>
              <a:solidFill>
                <a:srgbClr val="4F81BD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8" name="Request for updated ID &amp; Documents"/>
              <p:cNvSpPr/>
              <p:nvPr/>
            </p:nvSpPr>
            <p:spPr>
              <a:xfrm>
                <a:off x="47530" y="237913"/>
                <a:ext cx="2303830" cy="4978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Request for updated ID &amp; Documents</a:t>
                </a:r>
              </a:p>
            </p:txBody>
          </p:sp>
        </p:grpSp>
        <p:grpSp>
          <p:nvGrpSpPr>
            <p:cNvPr id="232" name="Rounded Rectangle 5"/>
            <p:cNvGrpSpPr/>
            <p:nvPr/>
          </p:nvGrpSpPr>
          <p:grpSpPr>
            <a:xfrm>
              <a:off x="449158" y="0"/>
              <a:ext cx="2695227" cy="711489"/>
              <a:chOff x="0" y="0"/>
              <a:chExt cx="2695225" cy="711488"/>
            </a:xfrm>
          </p:grpSpPr>
          <p:sp>
            <p:nvSpPr>
              <p:cNvPr id="230" name="Rounded Rectangle"/>
              <p:cNvSpPr/>
              <p:nvPr/>
            </p:nvSpPr>
            <p:spPr>
              <a:xfrm>
                <a:off x="0" y="-1"/>
                <a:ext cx="2695227" cy="711490"/>
              </a:xfrm>
              <a:prstGeom prst="roundRect">
                <a:avLst>
                  <a:gd name="adj" fmla="val 50000"/>
                </a:avLst>
              </a:prstGeom>
              <a:solidFill>
                <a:srgbClr val="4F81BD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1" name="Triggers for Change in Circumstances"/>
              <p:cNvSpPr/>
              <p:nvPr/>
            </p:nvSpPr>
            <p:spPr>
              <a:xfrm>
                <a:off x="104193" y="106823"/>
                <a:ext cx="2486839" cy="4978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Triggers for Change in Circumstances</a:t>
                </a:r>
              </a:p>
            </p:txBody>
          </p:sp>
        </p:grpSp>
        <p:grpSp>
          <p:nvGrpSpPr>
            <p:cNvPr id="235" name="Rounded Rectangle 6"/>
            <p:cNvGrpSpPr/>
            <p:nvPr/>
          </p:nvGrpSpPr>
          <p:grpSpPr>
            <a:xfrm>
              <a:off x="597324" y="2636834"/>
              <a:ext cx="2398892" cy="765969"/>
              <a:chOff x="0" y="0"/>
              <a:chExt cx="2398890" cy="765968"/>
            </a:xfrm>
          </p:grpSpPr>
          <p:sp>
            <p:nvSpPr>
              <p:cNvPr id="233" name="Rounded Rectangle"/>
              <p:cNvSpPr/>
              <p:nvPr/>
            </p:nvSpPr>
            <p:spPr>
              <a:xfrm>
                <a:off x="0" y="-1"/>
                <a:ext cx="2398891" cy="765970"/>
              </a:xfrm>
              <a:prstGeom prst="roundRect">
                <a:avLst>
                  <a:gd name="adj" fmla="val 16667"/>
                </a:avLst>
              </a:prstGeom>
              <a:solidFill>
                <a:srgbClr val="4F81BD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4" name="Logs in and Submits Change"/>
              <p:cNvSpPr/>
              <p:nvPr/>
            </p:nvSpPr>
            <p:spPr>
              <a:xfrm>
                <a:off x="37390" y="235662"/>
                <a:ext cx="2324111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Logs in and Submits Change</a:t>
                </a:r>
              </a:p>
            </p:txBody>
          </p:sp>
        </p:grpSp>
        <p:grpSp>
          <p:nvGrpSpPr>
            <p:cNvPr id="238" name="Rounded Rectangle 7"/>
            <p:cNvGrpSpPr/>
            <p:nvPr/>
          </p:nvGrpSpPr>
          <p:grpSpPr>
            <a:xfrm>
              <a:off x="3614278" y="2636834"/>
              <a:ext cx="2398892" cy="765969"/>
              <a:chOff x="0" y="0"/>
              <a:chExt cx="2398890" cy="765968"/>
            </a:xfrm>
          </p:grpSpPr>
          <p:sp>
            <p:nvSpPr>
              <p:cNvPr id="236" name="Rounded Rectangle"/>
              <p:cNvSpPr/>
              <p:nvPr/>
            </p:nvSpPr>
            <p:spPr>
              <a:xfrm>
                <a:off x="0" y="-1"/>
                <a:ext cx="2398891" cy="765970"/>
              </a:xfrm>
              <a:prstGeom prst="roundRect">
                <a:avLst>
                  <a:gd name="adj" fmla="val 16667"/>
                </a:avLst>
              </a:prstGeom>
              <a:solidFill>
                <a:srgbClr val="4F81BD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7" name="Identify the Face using Facial Recognition Engine"/>
              <p:cNvSpPr/>
              <p:nvPr/>
            </p:nvSpPr>
            <p:spPr>
              <a:xfrm>
                <a:off x="37390" y="134062"/>
                <a:ext cx="2324111" cy="4978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Identify the Face using Facial Recognition Engine</a:t>
                </a:r>
              </a:p>
            </p:txBody>
          </p:sp>
        </p:grpSp>
        <p:sp>
          <p:nvSpPr>
            <p:cNvPr id="239" name="Straight Arrow Connector 9"/>
            <p:cNvSpPr/>
            <p:nvPr/>
          </p:nvSpPr>
          <p:spPr>
            <a:xfrm flipV="1">
              <a:off x="3008737" y="3019817"/>
              <a:ext cx="592843" cy="2"/>
            </a:xfrm>
            <a:prstGeom prst="line">
              <a:avLst/>
            </a:prstGeom>
            <a:noFill/>
            <a:ln w="254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242" name="Diamond 12"/>
            <p:cNvGrpSpPr/>
            <p:nvPr/>
          </p:nvGrpSpPr>
          <p:grpSpPr>
            <a:xfrm>
              <a:off x="782531" y="3807602"/>
              <a:ext cx="2028478" cy="1222628"/>
              <a:chOff x="0" y="0"/>
              <a:chExt cx="2028477" cy="1222627"/>
            </a:xfrm>
          </p:grpSpPr>
          <p:sp>
            <p:nvSpPr>
              <p:cNvPr id="240" name="Polygon"/>
              <p:cNvSpPr/>
              <p:nvPr/>
            </p:nvSpPr>
            <p:spPr>
              <a:xfrm>
                <a:off x="0" y="-1"/>
                <a:ext cx="2028478" cy="1222629"/>
              </a:xfrm>
              <a:prstGeom prst="diamond">
                <a:avLst/>
              </a:prstGeom>
              <a:solidFill>
                <a:srgbClr val="4F81BD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1" name="Verify the uploaded change?"/>
              <p:cNvSpPr/>
              <p:nvPr/>
            </p:nvSpPr>
            <p:spPr>
              <a:xfrm>
                <a:off x="507118" y="260792"/>
                <a:ext cx="1014240" cy="7010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Verify the uploaded change?</a:t>
                </a:r>
              </a:p>
            </p:txBody>
          </p:sp>
        </p:grpSp>
        <p:sp>
          <p:nvSpPr>
            <p:cNvPr id="243" name="Straight Arrow Connector 16"/>
            <p:cNvSpPr/>
            <p:nvPr/>
          </p:nvSpPr>
          <p:spPr>
            <a:xfrm flipH="1">
              <a:off x="1796768" y="724296"/>
              <a:ext cx="3" cy="422631"/>
            </a:xfrm>
            <a:prstGeom prst="line">
              <a:avLst/>
            </a:prstGeom>
            <a:noFill/>
            <a:ln w="254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4" name="Straight Arrow Connector 17"/>
            <p:cNvSpPr/>
            <p:nvPr/>
          </p:nvSpPr>
          <p:spPr>
            <a:xfrm>
              <a:off x="1790419" y="2145860"/>
              <a:ext cx="12701" cy="478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fill="norm" stroke="1" extrusionOk="0">
                  <a:moveTo>
                    <a:pt x="9600" y="0"/>
                  </a:moveTo>
                  <a:cubicBezTo>
                    <a:pt x="-12000" y="7200"/>
                    <a:pt x="9600" y="14400"/>
                    <a:pt x="9600" y="21600"/>
                  </a:cubicBezTo>
                </a:path>
              </a:pathLst>
            </a:custGeom>
            <a:noFill/>
            <a:ln w="254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45" name="Straight Arrow Connector 20"/>
            <p:cNvSpPr/>
            <p:nvPr/>
          </p:nvSpPr>
          <p:spPr>
            <a:xfrm>
              <a:off x="1796768" y="3415504"/>
              <a:ext cx="2" cy="379330"/>
            </a:xfrm>
            <a:prstGeom prst="line">
              <a:avLst/>
            </a:prstGeom>
            <a:noFill/>
            <a:ln w="254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6" name="Elbow Connector 32"/>
            <p:cNvSpPr/>
            <p:nvPr/>
          </p:nvSpPr>
          <p:spPr>
            <a:xfrm>
              <a:off x="368300" y="3415031"/>
              <a:ext cx="1427481" cy="1003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053" y="21600"/>
                  </a:moveTo>
                  <a:lnTo>
                    <a:pt x="0" y="21600"/>
                  </a:lnTo>
                  <a:lnTo>
                    <a:pt x="0" y="5468"/>
                  </a:lnTo>
                  <a:lnTo>
                    <a:pt x="21600" y="5468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47" name="TextBox 33"/>
            <p:cNvSpPr/>
            <p:nvPr/>
          </p:nvSpPr>
          <p:spPr>
            <a:xfrm>
              <a:off x="-1" y="3783482"/>
              <a:ext cx="342860" cy="332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l">
                <a:defRPr sz="1600">
                  <a:solidFill>
                    <a:srgbClr val="80808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No</a:t>
              </a:r>
            </a:p>
          </p:txBody>
        </p:sp>
        <p:grpSp>
          <p:nvGrpSpPr>
            <p:cNvPr id="250" name="Rounded Rectangle 42"/>
            <p:cNvGrpSpPr/>
            <p:nvPr/>
          </p:nvGrpSpPr>
          <p:grpSpPr>
            <a:xfrm>
              <a:off x="597325" y="5538600"/>
              <a:ext cx="2398893" cy="765969"/>
              <a:chOff x="0" y="0"/>
              <a:chExt cx="2398891" cy="765968"/>
            </a:xfrm>
          </p:grpSpPr>
          <p:sp>
            <p:nvSpPr>
              <p:cNvPr id="248" name="Rounded Rectangle"/>
              <p:cNvSpPr/>
              <p:nvPr/>
            </p:nvSpPr>
            <p:spPr>
              <a:xfrm>
                <a:off x="0" y="-1"/>
                <a:ext cx="2398892" cy="765970"/>
              </a:xfrm>
              <a:prstGeom prst="roundRect">
                <a:avLst>
                  <a:gd name="adj" fmla="val 16667"/>
                </a:avLst>
              </a:prstGeom>
              <a:solidFill>
                <a:srgbClr val="0000FF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9" name="Submit to DLT"/>
              <p:cNvSpPr/>
              <p:nvPr/>
            </p:nvSpPr>
            <p:spPr>
              <a:xfrm>
                <a:off x="37390" y="235662"/>
                <a:ext cx="2324111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Submit to DLT</a:t>
                </a:r>
              </a:p>
            </p:txBody>
          </p:sp>
        </p:grpSp>
        <p:sp>
          <p:nvSpPr>
            <p:cNvPr id="251" name="Straight Arrow Connector 43"/>
            <p:cNvSpPr/>
            <p:nvPr/>
          </p:nvSpPr>
          <p:spPr>
            <a:xfrm>
              <a:off x="1791283" y="5030227"/>
              <a:ext cx="5488" cy="508375"/>
            </a:xfrm>
            <a:prstGeom prst="line">
              <a:avLst/>
            </a:prstGeom>
            <a:noFill/>
            <a:ln w="254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254" name="Rounded Rectangle 45"/>
            <p:cNvGrpSpPr/>
            <p:nvPr/>
          </p:nvGrpSpPr>
          <p:grpSpPr>
            <a:xfrm>
              <a:off x="3614278" y="4035933"/>
              <a:ext cx="2398892" cy="765969"/>
              <a:chOff x="0" y="0"/>
              <a:chExt cx="2398890" cy="765968"/>
            </a:xfrm>
          </p:grpSpPr>
          <p:sp>
            <p:nvSpPr>
              <p:cNvPr id="252" name="Rounded Rectangle"/>
              <p:cNvSpPr/>
              <p:nvPr/>
            </p:nvSpPr>
            <p:spPr>
              <a:xfrm>
                <a:off x="0" y="-1"/>
                <a:ext cx="2398891" cy="765970"/>
              </a:xfrm>
              <a:prstGeom prst="roundRect">
                <a:avLst>
                  <a:gd name="adj" fmla="val 16667"/>
                </a:avLst>
              </a:prstGeom>
              <a:solidFill>
                <a:srgbClr val="4F81BD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3" name="Prefill the Form using OCR"/>
              <p:cNvSpPr/>
              <p:nvPr/>
            </p:nvSpPr>
            <p:spPr>
              <a:xfrm>
                <a:off x="37390" y="235662"/>
                <a:ext cx="2324111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Prefill the Form using OCR</a:t>
                </a:r>
              </a:p>
            </p:txBody>
          </p:sp>
        </p:grpSp>
        <p:sp>
          <p:nvSpPr>
            <p:cNvPr id="255" name="Straight Arrow Connector 46"/>
            <p:cNvSpPr/>
            <p:nvPr/>
          </p:nvSpPr>
          <p:spPr>
            <a:xfrm flipH="1" flipV="1">
              <a:off x="2811007" y="4418915"/>
              <a:ext cx="803273" cy="3"/>
            </a:xfrm>
            <a:prstGeom prst="line">
              <a:avLst/>
            </a:prstGeom>
            <a:noFill/>
            <a:ln w="254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258" name="Document 49"/>
            <p:cNvGrpSpPr/>
            <p:nvPr/>
          </p:nvGrpSpPr>
          <p:grpSpPr>
            <a:xfrm>
              <a:off x="4309622" y="5486614"/>
              <a:ext cx="1257631" cy="831868"/>
              <a:chOff x="0" y="0"/>
              <a:chExt cx="1257629" cy="831866"/>
            </a:xfrm>
          </p:grpSpPr>
          <p:sp>
            <p:nvSpPr>
              <p:cNvPr id="256" name="Shape"/>
              <p:cNvSpPr/>
              <p:nvPr/>
            </p:nvSpPr>
            <p:spPr>
              <a:xfrm>
                <a:off x="-1" y="-1"/>
                <a:ext cx="1257631" cy="831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255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5641"/>
                    </a:lnTo>
                    <a:cubicBezTo>
                      <a:pt x="10800" y="15641"/>
                      <a:pt x="10800" y="21600"/>
                      <a:pt x="0" y="18214"/>
                    </a:cubicBezTo>
                    <a:close/>
                  </a:path>
                </a:pathLst>
              </a:custGeom>
              <a:solidFill>
                <a:srgbClr val="4F81BD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7" name="Generate Report"/>
              <p:cNvSpPr/>
              <p:nvPr/>
            </p:nvSpPr>
            <p:spPr>
              <a:xfrm>
                <a:off x="-1" y="88942"/>
                <a:ext cx="1257631" cy="4978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1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Generate Report</a:t>
                </a:r>
              </a:p>
            </p:txBody>
          </p:sp>
        </p:grpSp>
        <p:sp>
          <p:nvSpPr>
            <p:cNvPr id="259" name="Straight Arrow Connector 50"/>
            <p:cNvSpPr/>
            <p:nvPr/>
          </p:nvSpPr>
          <p:spPr>
            <a:xfrm flipV="1">
              <a:off x="2996212" y="5907919"/>
              <a:ext cx="1313412" cy="7262"/>
            </a:xfrm>
            <a:prstGeom prst="line">
              <a:avLst/>
            </a:prstGeom>
            <a:noFill/>
            <a:ln w="254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0" name="TextBox 55"/>
            <p:cNvSpPr/>
            <p:nvPr/>
          </p:nvSpPr>
          <p:spPr>
            <a:xfrm>
              <a:off x="1352361" y="5007700"/>
              <a:ext cx="391774" cy="332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l">
                <a:defRPr sz="1600">
                  <a:solidFill>
                    <a:srgbClr val="80808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Yes</a:t>
              </a:r>
            </a:p>
          </p:txBody>
        </p:sp>
        <p:sp>
          <p:nvSpPr>
            <p:cNvPr id="261" name="Straight Arrow Connector 57"/>
            <p:cNvSpPr/>
            <p:nvPr/>
          </p:nvSpPr>
          <p:spPr>
            <a:xfrm flipH="1">
              <a:off x="4813722" y="3426480"/>
              <a:ext cx="20594" cy="609455"/>
            </a:xfrm>
            <a:prstGeom prst="line">
              <a:avLst/>
            </a:prstGeom>
            <a:noFill/>
            <a:ln w="254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fullsizeoutput_2.jpeg" descr="fullsizeoutput_2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76300" y="2835175"/>
            <a:ext cx="11277601" cy="5467550"/>
          </a:xfrm>
          <a:prstGeom prst="rect">
            <a:avLst/>
          </a:prstGeom>
        </p:spPr>
      </p:pic>
      <p:sp>
        <p:nvSpPr>
          <p:cNvPr id="265" name="Dem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0" sz="3900"/>
            </a:lvl1pPr>
          </a:lstStyle>
          <a:p>
            <a:pPr/>
            <a:r>
              <a:t>Demo</a:t>
            </a:r>
          </a:p>
        </p:txBody>
      </p:sp>
      <p:sp>
        <p:nvSpPr>
          <p:cNvPr id="266" name="A simple working demo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00" sz="2300"/>
            </a:lvl1pPr>
          </a:lstStyle>
          <a:p>
            <a:pPr/>
            <a:r>
              <a:t>A simple working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he technology explained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48055">
              <a:defRPr spc="196" sz="2548"/>
            </a:lvl1pPr>
          </a:lstStyle>
          <a:p>
            <a:pPr/>
            <a:r>
              <a:t>the technology explained</a:t>
            </a:r>
          </a:p>
        </p:txBody>
      </p:sp>
      <p:sp>
        <p:nvSpPr>
          <p:cNvPr id="269" name="Benefit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0" sz="3900"/>
            </a:lvl1pPr>
          </a:lstStyle>
          <a:p>
            <a:pPr/>
            <a:r>
              <a:t>Benefits</a:t>
            </a:r>
          </a:p>
        </p:txBody>
      </p:sp>
      <p:sp>
        <p:nvSpPr>
          <p:cNvPr id="270" name="Automates KYC…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pc="0"/>
            </a:pPr>
            <a:r>
              <a:t>Automates KYC</a:t>
            </a:r>
            <a:endParaRPr spc="56"/>
          </a:p>
          <a:p>
            <a:pPr>
              <a:defRPr spc="0"/>
            </a:pPr>
            <a:r>
              <a:t>Fast access</a:t>
            </a:r>
            <a:endParaRPr spc="56"/>
          </a:p>
          <a:p>
            <a:pPr>
              <a:defRPr spc="0"/>
            </a:pPr>
            <a:r>
              <a:t>Multiple products by multiple departments.</a:t>
            </a:r>
            <a:endParaRPr spc="56"/>
          </a:p>
          <a:p>
            <a:pPr>
              <a:defRPr spc="0"/>
            </a:pPr>
            <a:r>
              <a:t>Multiple nodes</a:t>
            </a:r>
            <a:endParaRPr spc="56"/>
          </a:p>
          <a:p>
            <a:pPr>
              <a:defRPr spc="0"/>
            </a:pPr>
            <a:r>
              <a:t>Less risk</a:t>
            </a:r>
            <a:endParaRPr spc="56"/>
          </a:p>
          <a:p>
            <a:pPr>
              <a:defRPr spc="0"/>
            </a:pPr>
            <a:r>
              <a:t>No single point of failure</a:t>
            </a:r>
            <a:endParaRPr spc="56"/>
          </a:p>
          <a:p>
            <a:pPr>
              <a:defRPr spc="0"/>
            </a:pPr>
            <a:r>
              <a:t>History of uploads and verifications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Improvements still in development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48055">
              <a:defRPr spc="196" sz="2548"/>
            </a:lvl1pPr>
          </a:lstStyle>
          <a:p>
            <a:pPr/>
            <a:r>
              <a:t>Improvements still in development</a:t>
            </a:r>
          </a:p>
        </p:txBody>
      </p:sp>
      <p:sp>
        <p:nvSpPr>
          <p:cNvPr id="273" name="In Progress"/>
          <p:cNvSpPr/>
          <p:nvPr>
            <p:ph type="title"/>
          </p:nvPr>
        </p:nvSpPr>
        <p:spPr>
          <a:xfrm>
            <a:off x="673100" y="558800"/>
            <a:ext cx="11658600" cy="749300"/>
          </a:xfrm>
          <a:prstGeom prst="rect">
            <a:avLst/>
          </a:prstGeom>
        </p:spPr>
        <p:txBody>
          <a:bodyPr/>
          <a:lstStyle>
            <a:lvl1pPr defTabSz="452627">
              <a:defRPr spc="0" sz="3900"/>
            </a:lvl1pPr>
          </a:lstStyle>
          <a:p>
            <a:pPr/>
            <a:r>
              <a:t>In Progress</a:t>
            </a:r>
          </a:p>
        </p:txBody>
      </p:sp>
      <p:sp>
        <p:nvSpPr>
          <p:cNvPr id="274" name="Details of customer’s products and the interacting RMs…"/>
          <p:cNvSpPr/>
          <p:nvPr>
            <p:ph type="body" idx="13"/>
          </p:nvPr>
        </p:nvSpPr>
        <p:spPr>
          <a:xfrm>
            <a:off x="810385" y="2387600"/>
            <a:ext cx="11658603" cy="6451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pc="0"/>
            </a:pPr>
            <a:r>
              <a:t>Details of customer’s products and the interacting RMs</a:t>
            </a:r>
            <a:endParaRPr spc="56"/>
          </a:p>
          <a:p>
            <a:pPr>
              <a:defRPr spc="0"/>
            </a:pPr>
            <a:r>
              <a:t>Extra security measures for customers of Sanctioned countries.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A7A7A7"/>
      </a:dk2>
      <a:lt2>
        <a:srgbClr val="535353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72B5B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Futura"/>
            <a:ea typeface="Futura"/>
            <a:cs typeface="Futura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Futura"/>
            <a:ea typeface="Futura"/>
            <a:cs typeface="Futura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72B5B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Futura"/>
            <a:ea typeface="Futura"/>
            <a:cs typeface="Futura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Futura"/>
            <a:ea typeface="Futura"/>
            <a:cs typeface="Futura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